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91" r:id="rId3"/>
    <p:sldId id="293" r:id="rId4"/>
    <p:sldId id="294" r:id="rId5"/>
    <p:sldId id="295" r:id="rId6"/>
    <p:sldId id="296" r:id="rId7"/>
    <p:sldId id="297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F22110-13D8-4799-919B-1E96118D1411}" type="datetimeFigureOut">
              <a:rPr lang="ru-RU" smtClean="0"/>
              <a:pPr/>
              <a:t>15.05.2025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88BF81-B987-4636-AE6A-73DDF23B14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99357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15.05.2025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5.jpe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_________Microsoft_Office_Word1.docx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7"/>
          <p:cNvSpPr txBox="1">
            <a:spLocks noChangeArrowheads="1"/>
          </p:cNvSpPr>
          <p:nvPr/>
        </p:nvSpPr>
        <p:spPr bwMode="auto">
          <a:xfrm>
            <a:off x="1785918" y="2786058"/>
            <a:ext cx="6336704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ru-RU" altLang="ru-RU" sz="2000" dirty="0" smtClean="0">
                <a:solidFill>
                  <a:srgbClr val="0070C0"/>
                </a:solidFill>
                <a:latin typeface="Arial Black" pitchFamily="34" charset="0"/>
                <a:cs typeface="Arial" charset="0"/>
              </a:rPr>
              <a:t>Обзорно-информационный материал 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ru-RU" altLang="ru-RU" sz="2000" dirty="0" smtClean="0">
                <a:solidFill>
                  <a:srgbClr val="0070C0"/>
                </a:solidFill>
                <a:latin typeface="Arial Black" pitchFamily="34" charset="0"/>
                <a:cs typeface="Arial" charset="0"/>
              </a:rPr>
              <a:t>проведения в Брянской области мероприятий, посвященных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ru-RU" altLang="ru-RU" sz="2000" dirty="0" smtClean="0">
                <a:solidFill>
                  <a:srgbClr val="0070C0"/>
                </a:solidFill>
                <a:latin typeface="Arial Black" pitchFamily="34" charset="0"/>
                <a:cs typeface="Arial" charset="0"/>
              </a:rPr>
              <a:t>Всемирному дню охраны труда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ru-RU" altLang="ru-RU" sz="2000" dirty="0" smtClean="0">
                <a:solidFill>
                  <a:srgbClr val="0070C0"/>
                </a:solidFill>
                <a:latin typeface="Arial Black" pitchFamily="34" charset="0"/>
                <a:cs typeface="Arial" charset="0"/>
              </a:rPr>
              <a:t>по теме </a:t>
            </a:r>
            <a:r>
              <a:rPr lang="ru-RU" sz="2000" b="1" dirty="0" smtClean="0">
                <a:solidFill>
                  <a:srgbClr val="0070C0"/>
                </a:solidFill>
                <a:latin typeface="Arial Black" pitchFamily="34" charset="0"/>
              </a:rPr>
              <a:t>«Революция в области охраны труда и техники безопасности: роль искусственного интеллекта и </a:t>
            </a:r>
            <a:r>
              <a:rPr lang="ru-RU" sz="2000" b="1" dirty="0" err="1" smtClean="0">
                <a:solidFill>
                  <a:srgbClr val="0070C0"/>
                </a:solidFill>
                <a:latin typeface="Arial Black" pitchFamily="34" charset="0"/>
              </a:rPr>
              <a:t>цифровизации</a:t>
            </a:r>
            <a:r>
              <a:rPr lang="ru-RU" sz="2000" b="1" dirty="0" smtClean="0">
                <a:solidFill>
                  <a:srgbClr val="0070C0"/>
                </a:solidFill>
                <a:latin typeface="Arial Black" pitchFamily="34" charset="0"/>
              </a:rPr>
              <a:t> на рабочем месте»</a:t>
            </a:r>
            <a:endParaRPr lang="ru-RU" altLang="ru-RU" sz="2000" dirty="0" smtClean="0">
              <a:solidFill>
                <a:srgbClr val="0070C0"/>
              </a:solidFill>
              <a:latin typeface="Arial Black" pitchFamily="34" charset="0"/>
              <a:cs typeface="Arial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ru-RU" altLang="ru-RU" sz="2000" dirty="0">
              <a:solidFill>
                <a:srgbClr val="004386"/>
              </a:solidFill>
              <a:latin typeface="Arial Black" panose="020B0A04020102020204" pitchFamily="34" charset="0"/>
              <a:cs typeface="Arial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857356" y="5643578"/>
            <a:ext cx="6696744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504392" y="6209873"/>
            <a:ext cx="13681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2025 </a:t>
            </a:r>
            <a:r>
              <a:rPr lang="ru-RU" sz="1400" b="1" dirty="0"/>
              <a:t>г.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 flipH="1">
            <a:off x="-2507209" y="2515096"/>
            <a:ext cx="6858002" cy="1827807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979712" y="230590"/>
            <a:ext cx="5976664" cy="1841088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ДЕПАРТАМЕНТ </a:t>
            </a:r>
            <a:r>
              <a:rPr lang="ru-RU" b="1" dirty="0">
                <a:solidFill>
                  <a:schemeClr val="bg1"/>
                </a:solidFill>
              </a:rPr>
              <a:t>СОЦИАЛЬНОЙ </a:t>
            </a:r>
            <a:r>
              <a:rPr lang="ru-RU" b="1" dirty="0" smtClean="0">
                <a:solidFill>
                  <a:schemeClr val="bg1"/>
                </a:solidFill>
              </a:rPr>
              <a:t>ПОЛИТКИ И 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</a:rPr>
              <a:t>ЗАНЯТОСТИ </a:t>
            </a:r>
            <a:r>
              <a:rPr lang="ru-RU" b="1" dirty="0">
                <a:solidFill>
                  <a:schemeClr val="bg1"/>
                </a:solidFill>
              </a:rPr>
              <a:t>НАСЕЛЕНИЯ </a:t>
            </a:r>
            <a:r>
              <a:rPr lang="ru-RU" b="1" dirty="0" smtClean="0">
                <a:solidFill>
                  <a:schemeClr val="bg1"/>
                </a:solidFill>
              </a:rPr>
              <a:t>БРЯНСКОЙ ОБЛАСТИ 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</a:rPr>
              <a:t>совместно 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</a:rPr>
              <a:t>с АДМИНИСТРАЦИЯМИ МУНИЦИАЛЬНЫХ ОБРАЗОВАНИЙ БРЯНСКОЙ ОБЛАСТИ</a:t>
            </a: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976" y="1357298"/>
            <a:ext cx="861789" cy="805175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24" y="214290"/>
            <a:ext cx="864097" cy="876099"/>
          </a:xfrm>
          <a:prstGeom prst="rect">
            <a:avLst/>
          </a:prstGeom>
        </p:spPr>
      </p:pic>
      <p:cxnSp>
        <p:nvCxnSpPr>
          <p:cNvPr id="10" name="Прямая соединительная линия 9"/>
          <p:cNvCxnSpPr/>
          <p:nvPr/>
        </p:nvCxnSpPr>
        <p:spPr>
          <a:xfrm>
            <a:off x="1857356" y="2428868"/>
            <a:ext cx="6696744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3" name="Рисунок 12" descr="Всемирный день охраны труда 2024-тема определена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034" y="142852"/>
            <a:ext cx="1476377" cy="1100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80756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7"/>
          <p:cNvSpPr txBox="1">
            <a:spLocks noChangeArrowheads="1"/>
          </p:cNvSpPr>
          <p:nvPr/>
        </p:nvSpPr>
        <p:spPr bwMode="auto">
          <a:xfrm>
            <a:off x="1785918" y="2786058"/>
            <a:ext cx="633670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ru-RU" altLang="ru-RU" sz="2000" dirty="0" smtClean="0">
                <a:solidFill>
                  <a:srgbClr val="004386"/>
                </a:solidFill>
                <a:latin typeface="Arial Black" panose="020B0A04020102020204" pitchFamily="34" charset="0"/>
                <a:cs typeface="Arial" charset="0"/>
              </a:rPr>
              <a:t> </a:t>
            </a:r>
            <a:endParaRPr lang="ru-RU" altLang="ru-RU" sz="2000" dirty="0">
              <a:solidFill>
                <a:srgbClr val="004386"/>
              </a:solidFill>
              <a:latin typeface="Arial Black" panose="020B0A04020102020204" pitchFamily="34" charset="0"/>
              <a:cs typeface="Arial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785918" y="6858000"/>
            <a:ext cx="6696744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 flipH="1">
            <a:off x="-2507209" y="2515096"/>
            <a:ext cx="6858002" cy="1827807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979712" y="230590"/>
            <a:ext cx="5976664" cy="1841088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 smtClean="0">
                <a:solidFill>
                  <a:schemeClr val="bg1"/>
                </a:solidFill>
              </a:rPr>
              <a:t>Гордеевский</a:t>
            </a:r>
            <a:r>
              <a:rPr lang="ru-RU" b="1" dirty="0" smtClean="0">
                <a:solidFill>
                  <a:schemeClr val="bg1"/>
                </a:solidFill>
              </a:rPr>
              <a:t> муниципальный район</a:t>
            </a:r>
            <a:endParaRPr lang="ru-RU" b="1" dirty="0">
              <a:solidFill>
                <a:schemeClr val="bg1"/>
              </a:solidFill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1857356" y="2428868"/>
            <a:ext cx="6696744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929586" y="500042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Герб МО</a:t>
            </a:r>
            <a:endParaRPr lang="ru-RU" dirty="0"/>
          </a:p>
        </p:txBody>
      </p:sp>
      <p:pic>
        <p:nvPicPr>
          <p:cNvPr id="16" name="Рисунок 15" descr="Всемирный день охраны труда 2024-тема определена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142852"/>
            <a:ext cx="1476377" cy="1100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 descr="Герб Гордеевского района.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29586" y="214290"/>
            <a:ext cx="1042994" cy="1428760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857357" y="2691018"/>
            <a:ext cx="3286148" cy="2193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Прямоугольник 11"/>
          <p:cNvSpPr/>
          <p:nvPr/>
        </p:nvSpPr>
        <p:spPr>
          <a:xfrm>
            <a:off x="1643042" y="5072074"/>
            <a:ext cx="707236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Памятник </a:t>
            </a:r>
            <a:r>
              <a:rPr lang="ru-RU" dirty="0" err="1" smtClean="0"/>
              <a:t>Основателю.Сквер</a:t>
            </a:r>
            <a:r>
              <a:rPr lang="ru-RU" dirty="0" smtClean="0"/>
              <a:t> памяти. Гордеевка.</a:t>
            </a:r>
          </a:p>
          <a:p>
            <a:r>
              <a:rPr lang="ru-RU" sz="1200" dirty="0" smtClean="0"/>
              <a:t>Данная достопримечательность находится в сквере памяти села Гордеевка Брянской области.</a:t>
            </a:r>
          </a:p>
          <a:p>
            <a:r>
              <a:rPr lang="ru-RU" sz="1200" dirty="0" smtClean="0"/>
              <a:t>Сквер памяти возник в Гордеевке в 2022 году, на давно пустующем месте, в центре села по программе инициативного </a:t>
            </a:r>
            <a:r>
              <a:rPr lang="ru-RU" sz="1200" dirty="0" err="1" smtClean="0"/>
              <a:t>бюджетирования</a:t>
            </a:r>
            <a:r>
              <a:rPr lang="ru-RU" sz="1200" dirty="0" smtClean="0"/>
              <a:t> основателю Гордеевки </a:t>
            </a:r>
            <a:r>
              <a:rPr lang="ru-RU" sz="1200" dirty="0" err="1" smtClean="0"/>
              <a:t>стародубскому</a:t>
            </a:r>
            <a:r>
              <a:rPr lang="ru-RU" sz="1200" dirty="0" smtClean="0"/>
              <a:t> полковому писарю Гордею </a:t>
            </a:r>
            <a:r>
              <a:rPr lang="ru-RU" sz="1200" dirty="0" err="1" smtClean="0"/>
              <a:t>Носикевичу</a:t>
            </a:r>
            <a:r>
              <a:rPr lang="ru-RU" sz="1200" dirty="0" smtClean="0"/>
              <a:t>. В 1704 году гетман Мазепа разрешил Гордею построить водяную мельницу на реке </a:t>
            </a:r>
            <a:r>
              <a:rPr lang="ru-RU" sz="1200" dirty="0" err="1" smtClean="0"/>
              <a:t>Поконка</a:t>
            </a:r>
            <a:r>
              <a:rPr lang="ru-RU" sz="1200" dirty="0" smtClean="0"/>
              <a:t> и отдал ему окрестные земли, на которых писарь основал поселение Слобода Гордеева Буда. Со временем название упростилось до Гордеевки.</a:t>
            </a:r>
            <a:endParaRPr lang="ru-RU" sz="1200" dirty="0"/>
          </a:p>
        </p:txBody>
      </p:sp>
      <p:pic>
        <p:nvPicPr>
          <p:cNvPr id="2" name="Picture 2" descr="73652277-9630-442a-9824-266b77441851-e165451265198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286380" y="2843905"/>
            <a:ext cx="3500462" cy="1967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80756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 flipH="1">
            <a:off x="-2703244" y="2917503"/>
            <a:ext cx="6786564" cy="1808767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979712" y="230590"/>
            <a:ext cx="5976664" cy="1055270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Наименование мероприятий (например: совещания семинары, круглые столы, выставки, конкурсы, тренинги и </a:t>
            </a:r>
            <a:r>
              <a:rPr lang="ru-RU" b="1" dirty="0" err="1" smtClean="0">
                <a:solidFill>
                  <a:schemeClr val="bg1"/>
                </a:solidFill>
              </a:rPr>
              <a:t>др</a:t>
            </a:r>
            <a:r>
              <a:rPr lang="ru-RU" b="1" dirty="0" smtClean="0">
                <a:solidFill>
                  <a:schemeClr val="bg1"/>
                </a:solidFill>
              </a:rPr>
              <a:t>)  </a:t>
            </a: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16" name="Рисунок 15" descr="Всемирный день охраны труда 2024-тема определена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142852"/>
            <a:ext cx="1476377" cy="1100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6500826" y="3429000"/>
            <a:ext cx="23574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 </a:t>
            </a:r>
            <a:endParaRPr lang="ru-RU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7929586" y="500042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Герб МО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453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 </a:t>
            </a:r>
            <a:endParaRPr lang="ru-RU" dirty="0"/>
          </a:p>
        </p:txBody>
      </p:sp>
      <p:pic>
        <p:nvPicPr>
          <p:cNvPr id="15" name="Picture 2" descr="Герб Гордеевского района.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29586" y="142852"/>
            <a:ext cx="1042994" cy="1428760"/>
          </a:xfrm>
          <a:prstGeom prst="rect">
            <a:avLst/>
          </a:prstGeom>
          <a:noFill/>
        </p:spPr>
      </p:pic>
      <p:sp>
        <p:nvSpPr>
          <p:cNvPr id="19" name="Прямоугольник 18"/>
          <p:cNvSpPr/>
          <p:nvPr/>
        </p:nvSpPr>
        <p:spPr>
          <a:xfrm>
            <a:off x="2000232" y="2000240"/>
            <a:ext cx="26432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285720" y="1928802"/>
            <a:ext cx="285752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  Ответственным за проведение периодических медосмотров в ГКУ Брянской области «</a:t>
            </a:r>
            <a:r>
              <a:rPr lang="ru-RU" sz="1400" dirty="0" err="1" smtClean="0"/>
              <a:t>Гордеевское</a:t>
            </a:r>
            <a:r>
              <a:rPr lang="ru-RU" sz="1400" dirty="0" smtClean="0"/>
              <a:t> районное управление сельского хозяйства» подготовлен список лиц, работающих с вредными и (или) опасными условиями труда, для прохождения периодического медицинского осмотра в 2025 году.</a:t>
            </a:r>
            <a:br>
              <a:rPr lang="ru-RU" sz="1400" dirty="0" smtClean="0"/>
            </a:br>
            <a:endParaRPr lang="ru-RU" sz="1400" dirty="0"/>
          </a:p>
        </p:txBody>
      </p:sp>
      <p:sp>
        <p:nvSpPr>
          <p:cNvPr id="21" name="TextBox 20"/>
          <p:cNvSpPr txBox="1"/>
          <p:nvPr/>
        </p:nvSpPr>
        <p:spPr>
          <a:xfrm>
            <a:off x="2928926" y="4286256"/>
            <a:ext cx="235745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Главным государственным инспектором </a:t>
            </a:r>
            <a:r>
              <a:rPr lang="ru-RU" sz="1400" dirty="0" err="1" smtClean="0"/>
              <a:t>Гордеевского</a:t>
            </a:r>
            <a:r>
              <a:rPr lang="ru-RU" sz="1400" dirty="0" smtClean="0"/>
              <a:t> района по пожарному надзору проведены занятия с учащимися МБОУ </a:t>
            </a:r>
            <a:r>
              <a:rPr lang="ru-RU" sz="1400" dirty="0" err="1" smtClean="0"/>
              <a:t>Гордеевская</a:t>
            </a:r>
            <a:r>
              <a:rPr lang="ru-RU" sz="1400" dirty="0" smtClean="0"/>
              <a:t> СОШ по пожарной безопасности и поведении при пожаре. </a:t>
            </a:r>
            <a:endParaRPr lang="ru-RU" sz="1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8596" y="4286256"/>
            <a:ext cx="2286016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80756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 flipH="1">
            <a:off x="-2507209" y="2515096"/>
            <a:ext cx="6858002" cy="1827807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979712" y="230590"/>
            <a:ext cx="5976664" cy="1055270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Наименование мероприятий (например: совещания семинары, круглые столы, выставки, конкурсы, тренинги и </a:t>
            </a:r>
            <a:r>
              <a:rPr lang="ru-RU" b="1" dirty="0" err="1" smtClean="0">
                <a:solidFill>
                  <a:schemeClr val="bg1"/>
                </a:solidFill>
              </a:rPr>
              <a:t>др</a:t>
            </a:r>
            <a:r>
              <a:rPr lang="ru-RU" b="1" dirty="0" smtClean="0">
                <a:solidFill>
                  <a:schemeClr val="bg1"/>
                </a:solidFill>
              </a:rPr>
              <a:t>)  </a:t>
            </a: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16" name="Рисунок 15" descr="Всемирный день охраны труда 2024-тема определена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142852"/>
            <a:ext cx="1476377" cy="1100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571472" y="1428736"/>
            <a:ext cx="23574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Вставляете фотоматериалы и подписываете, где проходило, кто принимал участие </a:t>
            </a:r>
            <a:endParaRPr lang="ru-RU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3214678" y="2857496"/>
            <a:ext cx="23574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В </a:t>
            </a:r>
            <a:endParaRPr lang="ru-RU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3786182" y="1357299"/>
            <a:ext cx="385765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Начальник ГКУ Брянской области  «</a:t>
            </a:r>
            <a:r>
              <a:rPr lang="ru-RU" sz="1400" dirty="0" err="1" smtClean="0"/>
              <a:t>Гордеевское</a:t>
            </a:r>
            <a:r>
              <a:rPr lang="ru-RU" sz="1400" dirty="0" smtClean="0"/>
              <a:t> управление сельского хозяйства» провел совещание с руководителями сельскохозяйственных предприятий района о необходимости проведения дополнительных мероприятий с механизаторами, трактористами по соблюдению правил техники безопасности при выполнении весенне-посевных работ. </a:t>
            </a:r>
            <a:endParaRPr lang="ru-RU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7929586" y="500042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Герб МО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34" y="1357298"/>
            <a:ext cx="2881333" cy="216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2" descr="Герб Гордеевского района.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29586" y="142852"/>
            <a:ext cx="1042994" cy="1428760"/>
          </a:xfrm>
          <a:prstGeom prst="rect">
            <a:avLst/>
          </a:prstGeom>
          <a:noFill/>
        </p:spPr>
      </p:pic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00034" y="3581400"/>
            <a:ext cx="32004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80756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 flipH="1">
            <a:off x="-2507209" y="2515096"/>
            <a:ext cx="6858002" cy="1827807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979712" y="230590"/>
            <a:ext cx="5976664" cy="1055270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Наименование мероприятий (например: совещания семинары, круглые столы, выставки, конкурсы, тренинги и </a:t>
            </a:r>
            <a:r>
              <a:rPr lang="ru-RU" b="1" dirty="0" err="1" smtClean="0">
                <a:solidFill>
                  <a:schemeClr val="bg1"/>
                </a:solidFill>
              </a:rPr>
              <a:t>др</a:t>
            </a:r>
            <a:r>
              <a:rPr lang="ru-RU" b="1" dirty="0" smtClean="0">
                <a:solidFill>
                  <a:schemeClr val="bg1"/>
                </a:solidFill>
              </a:rPr>
              <a:t>)  </a:t>
            </a: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16" name="Рисунок 15" descr="Всемирный день охраны труда 2024-тема определена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142852"/>
            <a:ext cx="1476377" cy="1100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4429124" y="4143380"/>
            <a:ext cx="44291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 </a:t>
            </a:r>
            <a:endParaRPr lang="ru-RU" sz="1400" dirty="0"/>
          </a:p>
        </p:txBody>
      </p:sp>
      <p:sp>
        <p:nvSpPr>
          <p:cNvPr id="18" name="TextBox 17"/>
          <p:cNvSpPr txBox="1"/>
          <p:nvPr/>
        </p:nvSpPr>
        <p:spPr>
          <a:xfrm>
            <a:off x="4286248" y="1428736"/>
            <a:ext cx="264320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Проведен технический осмотр сельскохозяйственной и дорожной техники, определена ее готовность к весенне-посевным и дорожным работам </a:t>
            </a:r>
            <a:endParaRPr lang="ru-RU" sz="1400" dirty="0"/>
          </a:p>
        </p:txBody>
      </p:sp>
      <p:pic>
        <p:nvPicPr>
          <p:cNvPr id="10" name="Picture 2" descr="Герб Гордеевского района.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29586" y="142852"/>
            <a:ext cx="1042994" cy="1428760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357290" y="1285861"/>
            <a:ext cx="2000264" cy="2667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071538" y="4143380"/>
            <a:ext cx="2762260" cy="2071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Прямоугольник 10"/>
          <p:cNvSpPr/>
          <p:nvPr/>
        </p:nvSpPr>
        <p:spPr>
          <a:xfrm>
            <a:off x="4143372" y="4214818"/>
            <a:ext cx="4643454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dirty="0" smtClean="0"/>
              <a:t>Проведена лекция на тему: «Профессиональные риски на рабочем месте».</a:t>
            </a:r>
            <a:br>
              <a:rPr lang="ru-RU" sz="1100" dirty="0" smtClean="0"/>
            </a:br>
            <a:r>
              <a:rPr lang="ru-RU" sz="1100" dirty="0" smtClean="0"/>
              <a:t>Участниками этого мероприятия стали сотрудники МБУК «ГКДЦ» </a:t>
            </a:r>
            <a:r>
              <a:rPr lang="ru-RU" sz="1100" dirty="0" err="1" smtClean="0"/>
              <a:t>гордеевского</a:t>
            </a:r>
            <a:r>
              <a:rPr lang="ru-RU" sz="1100" dirty="0" smtClean="0"/>
              <a:t> района.</a:t>
            </a:r>
            <a:br>
              <a:rPr lang="ru-RU" sz="1100" dirty="0" smtClean="0"/>
            </a:br>
            <a:r>
              <a:rPr lang="ru-RU" sz="1100" dirty="0" smtClean="0"/>
              <a:t>Во время лекции затронули вопросы о возникновении опасности пореза частей тела, в том числе кромкой листа бумаги, канцелярским ножом, ножницами; об опасности падения из-за потери равновесия при </a:t>
            </a:r>
            <a:r>
              <a:rPr lang="ru-RU" sz="1100" dirty="0" err="1" smtClean="0"/>
              <a:t>подскальзывании</a:t>
            </a:r>
            <a:r>
              <a:rPr lang="ru-RU" sz="1100" dirty="0" smtClean="0"/>
              <a:t>, </a:t>
            </a:r>
            <a:r>
              <a:rPr lang="ru-RU" sz="1100" dirty="0" err="1" smtClean="0"/>
              <a:t>при</a:t>
            </a:r>
            <a:r>
              <a:rPr lang="ru-RU" sz="1100" dirty="0" smtClean="0"/>
              <a:t> передвижении по скользким поверхностям или мокрым полам; об опасности перенапряжения зрительного анализатора.</a:t>
            </a:r>
            <a:br>
              <a:rPr lang="ru-RU" sz="1100" dirty="0" smtClean="0"/>
            </a:br>
            <a:r>
              <a:rPr lang="ru-RU" sz="1100" dirty="0" smtClean="0"/>
              <a:t>Ответственный по охране труда дала работникам учреждения рекомендации как организовать и содержать безопасное рабочее место. Предложила оценить соблюдение требований трудового законодательства, пройдя </a:t>
            </a:r>
            <a:r>
              <a:rPr lang="ru-RU" sz="1100" dirty="0" err="1" smtClean="0"/>
              <a:t>самообследование</a:t>
            </a:r>
            <a:r>
              <a:rPr lang="ru-RU" sz="1100" dirty="0" smtClean="0"/>
              <a:t> с помощью сервиса «Электронный инспектор».</a:t>
            </a:r>
            <a:endParaRPr lang="ru-RU" sz="1100" dirty="0"/>
          </a:p>
        </p:txBody>
      </p:sp>
    </p:spTree>
    <p:extLst>
      <p:ext uri="{BB962C8B-B14F-4D97-AF65-F5344CB8AC3E}">
        <p14:creationId xmlns="" xmlns:p14="http://schemas.microsoft.com/office/powerpoint/2010/main" val="80756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 flipH="1">
            <a:off x="-2507209" y="2515096"/>
            <a:ext cx="6858002" cy="1827807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979712" y="230590"/>
            <a:ext cx="5976664" cy="1055270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Наименование мероприятий (например: совещания семинары, круглые столы, выставки, конкурсы, тренинги и </a:t>
            </a:r>
            <a:r>
              <a:rPr lang="ru-RU" b="1" dirty="0" err="1" smtClean="0">
                <a:solidFill>
                  <a:schemeClr val="bg1"/>
                </a:solidFill>
              </a:rPr>
              <a:t>др</a:t>
            </a:r>
            <a:r>
              <a:rPr lang="ru-RU" b="1" dirty="0" smtClean="0">
                <a:solidFill>
                  <a:schemeClr val="bg1"/>
                </a:solidFill>
              </a:rPr>
              <a:t>)  </a:t>
            </a: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16" name="Рисунок 15" descr="Всемирный день охраны труда 2024-тема определена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142852"/>
            <a:ext cx="1476377" cy="1100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7929586" y="500042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Герб МО</a:t>
            </a:r>
            <a:endParaRPr lang="ru-RU" dirty="0"/>
          </a:p>
        </p:txBody>
      </p:sp>
      <p:pic>
        <p:nvPicPr>
          <p:cNvPr id="11" name="Picture 2" descr="Герб Гордеевского района.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29586" y="142852"/>
            <a:ext cx="1042994" cy="1428760"/>
          </a:xfrm>
          <a:prstGeom prst="rect">
            <a:avLst/>
          </a:prstGeom>
          <a:noFill/>
        </p:spPr>
      </p:pic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3143240" y="1297459"/>
          <a:ext cx="3571899" cy="5331813"/>
        </p:xfrm>
        <a:graphic>
          <a:graphicData uri="http://schemas.openxmlformats.org/presentationml/2006/ole">
            <p:oleObj spid="_x0000_s1026" name="Документ" r:id="rId6" imgW="6090910" imgH="9089588" progId="Word.Document.12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807560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/>
        </p:nvCxnSpPr>
        <p:spPr>
          <a:xfrm>
            <a:off x="1857356" y="6643710"/>
            <a:ext cx="6696744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 flipH="1">
            <a:off x="-2507209" y="2515096"/>
            <a:ext cx="6858002" cy="1827807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979712" y="230590"/>
            <a:ext cx="6021312" cy="2341154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Результат проведенных мероприятий: привлечение внимания к важности вопроса сохранения жизни и здоровья работников в процессе производства, профилактики производственного травматизма и профессиональной заболеваемости и формирования, начиная со школьной скамьи, сознательного отношения подрастающего поколения к вопросам безопасности и сохранения своего здоровья.</a:t>
            </a:r>
            <a:endParaRPr lang="ru-RU" b="1" dirty="0">
              <a:solidFill>
                <a:schemeClr val="bg1"/>
              </a:solidFill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1857356" y="3071810"/>
            <a:ext cx="6696744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929586" y="500042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Герб МО</a:t>
            </a:r>
            <a:endParaRPr lang="ru-RU" dirty="0"/>
          </a:p>
        </p:txBody>
      </p:sp>
      <p:pic>
        <p:nvPicPr>
          <p:cNvPr id="16" name="Рисунок 15" descr="Всемирный день охраны труда 2024-тема определена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142852"/>
            <a:ext cx="1476377" cy="1100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2071670" y="3286124"/>
            <a:ext cx="642942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Цели и планы на будущий </a:t>
            </a:r>
            <a:r>
              <a:rPr lang="ru-RU" dirty="0" smtClean="0"/>
              <a:t>период:</a:t>
            </a:r>
          </a:p>
          <a:p>
            <a:pPr algn="ctr"/>
            <a:r>
              <a:rPr lang="ru-RU" dirty="0" smtClean="0"/>
              <a:t>1.Совершенствовать системы управления охраной труда.</a:t>
            </a:r>
          </a:p>
          <a:p>
            <a:pPr algn="ctr"/>
            <a:r>
              <a:rPr lang="ru-RU" dirty="0" smtClean="0"/>
              <a:t>2.Усилить внимание работников и работодателей к проблемам безопасности трудового процесса.</a:t>
            </a:r>
          </a:p>
          <a:p>
            <a:pPr algn="ctr"/>
            <a:r>
              <a:rPr lang="ru-RU" dirty="0" smtClean="0"/>
              <a:t>3.Повысить сознательное отношение работников к собственной безопасности.</a:t>
            </a:r>
          </a:p>
          <a:p>
            <a:pPr algn="ctr"/>
            <a:r>
              <a:rPr lang="ru-RU" dirty="0" smtClean="0"/>
              <a:t>4.Усилить контроль за выполнением мероприятий по охране труда и профилактике производственного травматизма, своевременным устранением недостатков и нарушений.</a:t>
            </a:r>
          </a:p>
          <a:p>
            <a:pPr algn="ctr"/>
            <a:r>
              <a:rPr lang="ru-RU" dirty="0" smtClean="0"/>
              <a:t>5.Улучшить информированность работников о существующих профессиональных рисках, способов защиты от них.</a:t>
            </a:r>
          </a:p>
          <a:p>
            <a:pPr algn="ctr"/>
            <a:r>
              <a:rPr lang="ru-RU" dirty="0" smtClean="0"/>
              <a:t> </a:t>
            </a:r>
          </a:p>
          <a:p>
            <a:pPr algn="ctr"/>
            <a:endParaRPr lang="ru-RU" dirty="0"/>
          </a:p>
        </p:txBody>
      </p:sp>
      <p:pic>
        <p:nvPicPr>
          <p:cNvPr id="12" name="Picture 2" descr="Герб Гордеевского района.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29586" y="142852"/>
            <a:ext cx="1042994" cy="1428760"/>
          </a:xfrm>
          <a:prstGeom prst="rect">
            <a:avLst/>
          </a:prstGeom>
          <a:noFill/>
        </p:spPr>
      </p:pic>
      <p:sp>
        <p:nvSpPr>
          <p:cNvPr id="13" name="Прямоугольник 12"/>
          <p:cNvSpPr/>
          <p:nvPr/>
        </p:nvSpPr>
        <p:spPr>
          <a:xfrm>
            <a:off x="4443599" y="3244334"/>
            <a:ext cx="2568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(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421157" y="3244334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8075600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1310</TotalTime>
  <Words>435</Words>
  <Application>Microsoft Office PowerPoint</Application>
  <PresentationFormat>Экран (4:3)</PresentationFormat>
  <Paragraphs>44</Paragraphs>
  <Slides>7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Тема Office</vt:lpstr>
      <vt:lpstr>Документ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Zhuneva_VV</dc:creator>
  <cp:lastModifiedBy>Пользователь Windows</cp:lastModifiedBy>
  <cp:revision>114</cp:revision>
  <dcterms:created xsi:type="dcterms:W3CDTF">2023-04-14T05:17:09Z</dcterms:created>
  <dcterms:modified xsi:type="dcterms:W3CDTF">2025-05-15T14:25:07Z</dcterms:modified>
</cp:coreProperties>
</file>