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1" r:id="rId3"/>
    <p:sldId id="293" r:id="rId4"/>
    <p:sldId id="294" r:id="rId5"/>
    <p:sldId id="295" r:id="rId6"/>
    <p:sldId id="296" r:id="rId7"/>
    <p:sldId id="29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2110-13D8-4799-919B-1E96118D1411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8BF81-B987-4636-AE6A-73DDF23B14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935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Office_Word1.docx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785918" y="2786058"/>
            <a:ext cx="63367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 smtClean="0">
                <a:solidFill>
                  <a:srgbClr val="0070C0"/>
                </a:solidFill>
                <a:latin typeface="Arial Black" pitchFamily="34" charset="0"/>
                <a:cs typeface="Arial" charset="0"/>
              </a:rPr>
              <a:t>Обзорно-информационный материал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 smtClean="0">
                <a:solidFill>
                  <a:srgbClr val="0070C0"/>
                </a:solidFill>
                <a:latin typeface="Arial Black" pitchFamily="34" charset="0"/>
                <a:cs typeface="Arial" charset="0"/>
              </a:rPr>
              <a:t>проведения в Брянской области мероприятий, посвященных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 smtClean="0">
                <a:solidFill>
                  <a:srgbClr val="0070C0"/>
                </a:solidFill>
                <a:latin typeface="Arial Black" pitchFamily="34" charset="0"/>
                <a:cs typeface="Arial" charset="0"/>
              </a:rPr>
              <a:t>Всемирному дню охраны труда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 smtClean="0">
                <a:solidFill>
                  <a:srgbClr val="0070C0"/>
                </a:solidFill>
                <a:latin typeface="Arial Black" pitchFamily="34" charset="0"/>
                <a:cs typeface="Arial" charset="0"/>
              </a:rPr>
              <a:t>по теме </a:t>
            </a: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«Революция в области охраны труда и техники безопасности: роль искусственного интеллекта и </a:t>
            </a:r>
            <a:r>
              <a:rPr lang="ru-RU" sz="2000" b="1" dirty="0" err="1" smtClean="0">
                <a:solidFill>
                  <a:srgbClr val="0070C0"/>
                </a:solidFill>
                <a:latin typeface="Arial Black" pitchFamily="34" charset="0"/>
              </a:rPr>
              <a:t>цифровизации</a:t>
            </a: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 на рабочем месте»</a:t>
            </a:r>
            <a:endParaRPr lang="ru-RU" altLang="ru-RU" sz="2000" dirty="0" smtClean="0">
              <a:solidFill>
                <a:srgbClr val="0070C0"/>
              </a:solidFill>
              <a:latin typeface="Arial Black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2000" dirty="0">
              <a:solidFill>
                <a:srgbClr val="004386"/>
              </a:solidFill>
              <a:latin typeface="Arial Black" panose="020B0A04020102020204" pitchFamily="34" charset="0"/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57356" y="5643578"/>
            <a:ext cx="66967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04392" y="620987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2025 </a:t>
            </a:r>
            <a:r>
              <a:rPr lang="ru-RU" sz="1400" b="1" dirty="0"/>
              <a:t>г.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2507209" y="2515096"/>
            <a:ext cx="6858002" cy="182780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230590"/>
            <a:ext cx="5976664" cy="184108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ДЕПАРТАМЕНТ </a:t>
            </a:r>
            <a:r>
              <a:rPr lang="ru-RU" b="1" dirty="0">
                <a:solidFill>
                  <a:schemeClr val="bg1"/>
                </a:solidFill>
              </a:rPr>
              <a:t>СОЦИАЛЬНОЙ </a:t>
            </a:r>
            <a:r>
              <a:rPr lang="ru-RU" b="1" dirty="0" smtClean="0">
                <a:solidFill>
                  <a:schemeClr val="bg1"/>
                </a:solidFill>
              </a:rPr>
              <a:t>ПОЛИТКИ 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ЗАНЯТОСТИ </a:t>
            </a:r>
            <a:r>
              <a:rPr lang="ru-RU" b="1" dirty="0">
                <a:solidFill>
                  <a:schemeClr val="bg1"/>
                </a:solidFill>
              </a:rPr>
              <a:t>НАСЕЛЕНИЯ </a:t>
            </a:r>
            <a:r>
              <a:rPr lang="ru-RU" b="1" dirty="0" smtClean="0">
                <a:solidFill>
                  <a:schemeClr val="bg1"/>
                </a:solidFill>
              </a:rPr>
              <a:t>БРЯНСКОЙ ОБЛАСТИ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совместно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 АДМИНИСТРАЦИЯМИ МУНИЦИАЛЬНЫХ ОБРАЗОВАНИЙ БРЯНСКОЙ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1357298"/>
            <a:ext cx="861789" cy="8051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24" y="214290"/>
            <a:ext cx="864097" cy="876099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857356" y="2428868"/>
            <a:ext cx="66967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Всемирный день охраны труда 2024-тема определена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142852"/>
            <a:ext cx="1476377" cy="11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075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785918" y="2786058"/>
            <a:ext cx="63367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 smtClean="0">
                <a:solidFill>
                  <a:srgbClr val="004386"/>
                </a:solidFill>
                <a:latin typeface="Arial Black" panose="020B0A04020102020204" pitchFamily="34" charset="0"/>
                <a:cs typeface="Arial" charset="0"/>
              </a:rPr>
              <a:t> </a:t>
            </a:r>
            <a:endParaRPr lang="ru-RU" altLang="ru-RU" sz="2000" dirty="0">
              <a:solidFill>
                <a:srgbClr val="004386"/>
              </a:solidFill>
              <a:latin typeface="Arial Black" panose="020B0A04020102020204" pitchFamily="34" charset="0"/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85918" y="6858000"/>
            <a:ext cx="66967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2507209" y="2515096"/>
            <a:ext cx="6858002" cy="182780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230590"/>
            <a:ext cx="5976664" cy="184108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Гордеевский</a:t>
            </a:r>
            <a:r>
              <a:rPr lang="ru-RU" b="1" dirty="0" smtClean="0">
                <a:solidFill>
                  <a:schemeClr val="bg1"/>
                </a:solidFill>
              </a:rPr>
              <a:t> муниципальный район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57356" y="2428868"/>
            <a:ext cx="66967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29586" y="5000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Герб МО</a:t>
            </a:r>
            <a:endParaRPr lang="ru-RU" dirty="0"/>
          </a:p>
        </p:txBody>
      </p:sp>
      <p:pic>
        <p:nvPicPr>
          <p:cNvPr id="16" name="Рисунок 15" descr="Всемирный день охраны труда 2024-тема определе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1476377" cy="11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Герб Гордеевского района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214290"/>
            <a:ext cx="1042994" cy="142876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7" y="2691018"/>
            <a:ext cx="3286148" cy="219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643042" y="5072074"/>
            <a:ext cx="7072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Памятник </a:t>
            </a:r>
            <a:r>
              <a:rPr lang="ru-RU" dirty="0" err="1" smtClean="0"/>
              <a:t>Основателю.Сквер</a:t>
            </a:r>
            <a:r>
              <a:rPr lang="ru-RU" dirty="0" smtClean="0"/>
              <a:t> памяти. Гордеевка.</a:t>
            </a:r>
          </a:p>
          <a:p>
            <a:r>
              <a:rPr lang="ru-RU" sz="1200" dirty="0" smtClean="0"/>
              <a:t>Данная достопримечательность находится в сквере памяти села Гордеевка Брянской области.</a:t>
            </a:r>
          </a:p>
          <a:p>
            <a:r>
              <a:rPr lang="ru-RU" sz="1200" dirty="0" smtClean="0"/>
              <a:t>Сквер памяти возник в Гордеевке в 2022 году, на давно пустующем месте, в центре села по программе инициативного </a:t>
            </a:r>
            <a:r>
              <a:rPr lang="ru-RU" sz="1200" dirty="0" err="1" smtClean="0"/>
              <a:t>бюджетирования</a:t>
            </a:r>
            <a:r>
              <a:rPr lang="ru-RU" sz="1200" dirty="0" smtClean="0"/>
              <a:t> основателю Гордеевки </a:t>
            </a:r>
            <a:r>
              <a:rPr lang="ru-RU" sz="1200" dirty="0" err="1" smtClean="0"/>
              <a:t>стародубскому</a:t>
            </a:r>
            <a:r>
              <a:rPr lang="ru-RU" sz="1200" dirty="0" smtClean="0"/>
              <a:t> полковому писарю Гордею </a:t>
            </a:r>
            <a:r>
              <a:rPr lang="ru-RU" sz="1200" dirty="0" err="1" smtClean="0"/>
              <a:t>Носикевичу</a:t>
            </a:r>
            <a:r>
              <a:rPr lang="ru-RU" sz="1200" dirty="0" smtClean="0"/>
              <a:t>. В 1704 году гетман Мазепа разрешил Гордею построить водяную мельницу на реке </a:t>
            </a:r>
            <a:r>
              <a:rPr lang="ru-RU" sz="1200" dirty="0" err="1" smtClean="0"/>
              <a:t>Поконка</a:t>
            </a:r>
            <a:r>
              <a:rPr lang="ru-RU" sz="1200" dirty="0" smtClean="0"/>
              <a:t> и отдал ему окрестные земли, на которых писарь основал поселение Слобода Гордеева Буда. Со временем название упростилось до Гордеевки.</a:t>
            </a:r>
            <a:endParaRPr lang="ru-RU" sz="1200" dirty="0"/>
          </a:p>
        </p:txBody>
      </p:sp>
      <p:pic>
        <p:nvPicPr>
          <p:cNvPr id="2" name="Picture 2" descr="73652277-9630-442a-9824-266b77441851-e165451265198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2843905"/>
            <a:ext cx="3500462" cy="196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075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2703244" y="2917503"/>
            <a:ext cx="6786564" cy="18087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230590"/>
            <a:ext cx="5976664" cy="105527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Наименование мероприятий (например: совещания семинары, круглые столы, выставки, конкурсы, тренинги и </a:t>
            </a:r>
            <a:r>
              <a:rPr lang="ru-RU" b="1" dirty="0" err="1" smtClean="0">
                <a:solidFill>
                  <a:schemeClr val="bg1"/>
                </a:solidFill>
              </a:rPr>
              <a:t>др</a:t>
            </a:r>
            <a:r>
              <a:rPr lang="ru-RU" b="1" dirty="0" smtClean="0">
                <a:solidFill>
                  <a:schemeClr val="bg1"/>
                </a:solidFill>
              </a:rPr>
              <a:t>) 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6" name="Рисунок 15" descr="Всемирный день охраны труда 2024-тема определе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1476377" cy="11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500826" y="3429000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5000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Герб МО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5" name="Picture 2" descr="Герб Гордеевского района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142852"/>
            <a:ext cx="1042994" cy="142876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000232" y="2000240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20" y="1928802"/>
            <a:ext cx="28575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  Ответственным за проведение периодических медосмотров в ГКУ Брянской области «</a:t>
            </a:r>
            <a:r>
              <a:rPr lang="ru-RU" sz="1400" dirty="0" err="1" smtClean="0"/>
              <a:t>Гордеевское</a:t>
            </a:r>
            <a:r>
              <a:rPr lang="ru-RU" sz="1400" dirty="0" smtClean="0"/>
              <a:t> районное управление сельского хозяйства» подготовлен список лиц, работающих с вредными и (или) опасными условиями труда, для прохождения периодического медицинского осмотра в 2025 году.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28926" y="4286256"/>
            <a:ext cx="2357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Главным государственным инспектором </a:t>
            </a:r>
            <a:r>
              <a:rPr lang="ru-RU" sz="1400" dirty="0" err="1" smtClean="0"/>
              <a:t>Гордеевского</a:t>
            </a:r>
            <a:r>
              <a:rPr lang="ru-RU" sz="1400" dirty="0" smtClean="0"/>
              <a:t> района по пожарному надзору проведены занятия с учащимися МБОУ </a:t>
            </a:r>
            <a:r>
              <a:rPr lang="ru-RU" sz="1400" dirty="0" err="1" smtClean="0"/>
              <a:t>Гордеевская</a:t>
            </a:r>
            <a:r>
              <a:rPr lang="ru-RU" sz="1400" dirty="0" smtClean="0"/>
              <a:t> СОШ по пожарной безопасности и поведении при пожаре. 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86256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075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2507209" y="2515096"/>
            <a:ext cx="6858002" cy="182780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230590"/>
            <a:ext cx="5976664" cy="105527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Наименование мероприятий (например: совещания семинары, круглые столы, выставки, конкурсы, тренинги и </a:t>
            </a:r>
            <a:r>
              <a:rPr lang="ru-RU" b="1" dirty="0" err="1" smtClean="0">
                <a:solidFill>
                  <a:schemeClr val="bg1"/>
                </a:solidFill>
              </a:rPr>
              <a:t>др</a:t>
            </a:r>
            <a:r>
              <a:rPr lang="ru-RU" b="1" dirty="0" smtClean="0">
                <a:solidFill>
                  <a:schemeClr val="bg1"/>
                </a:solidFill>
              </a:rPr>
              <a:t>) 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6" name="Рисунок 15" descr="Всемирный день охраны труда 2024-тема определе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1476377" cy="11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71472" y="1428736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Вставляете фотоматериалы и подписываете, где проходило, кто принимал участие 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14678" y="2857496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1357299"/>
            <a:ext cx="3857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Начальник ГКУ Брянской области  «</a:t>
            </a:r>
            <a:r>
              <a:rPr lang="ru-RU" sz="1400" dirty="0" err="1" smtClean="0"/>
              <a:t>Гордеевское</a:t>
            </a:r>
            <a:r>
              <a:rPr lang="ru-RU" sz="1400" dirty="0" smtClean="0"/>
              <a:t> управление сельского хозяйства» провел совещание с руководителями сельскохозяйственных предприятий района о необходимости проведения дополнительных мероприятий с механизаторами, трактористами по соблюдению правил техники безопасности при выполнении весенне-посевных работ. 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5000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Герб МО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357298"/>
            <a:ext cx="2881333" cy="21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 descr="Герб Гордеевского района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142852"/>
            <a:ext cx="1042994" cy="1428760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581400"/>
            <a:ext cx="3200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075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2507209" y="2515096"/>
            <a:ext cx="6858002" cy="182780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230590"/>
            <a:ext cx="5976664" cy="105527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Наименование мероприятий (например: совещания семинары, круглые столы, выставки, конкурсы, тренинги и </a:t>
            </a:r>
            <a:r>
              <a:rPr lang="ru-RU" b="1" dirty="0" err="1" smtClean="0">
                <a:solidFill>
                  <a:schemeClr val="bg1"/>
                </a:solidFill>
              </a:rPr>
              <a:t>др</a:t>
            </a:r>
            <a:r>
              <a:rPr lang="ru-RU" b="1" dirty="0" smtClean="0">
                <a:solidFill>
                  <a:schemeClr val="bg1"/>
                </a:solidFill>
              </a:rPr>
              <a:t>) 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6" name="Рисунок 15" descr="Всемирный день охраны труда 2024-тема определе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1476377" cy="11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429124" y="4143380"/>
            <a:ext cx="4429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1428736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Проведен технический осмотр сельскохозяйственной и дорожной техники, определена ее готовность к весенне-посевным и дорожным работам </a:t>
            </a:r>
            <a:endParaRPr lang="ru-RU" sz="1400" dirty="0"/>
          </a:p>
        </p:txBody>
      </p:sp>
      <p:pic>
        <p:nvPicPr>
          <p:cNvPr id="10" name="Picture 2" descr="Герб Гордеевского района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142852"/>
            <a:ext cx="1042994" cy="142876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1285861"/>
            <a:ext cx="2000264" cy="266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143380"/>
            <a:ext cx="2762260" cy="207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4143372" y="4214818"/>
            <a:ext cx="464345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Проведена лекция на тему: «Профессиональные риски на рабочем месте».</a:t>
            </a:r>
            <a:br>
              <a:rPr lang="ru-RU" sz="1100" dirty="0" smtClean="0"/>
            </a:br>
            <a:r>
              <a:rPr lang="ru-RU" sz="1100" dirty="0" smtClean="0"/>
              <a:t>Участниками этого мероприятия стали сотрудники МБУК «ГКДЦ» </a:t>
            </a:r>
            <a:r>
              <a:rPr lang="ru-RU" sz="1100" dirty="0" err="1" smtClean="0"/>
              <a:t>гордеевского</a:t>
            </a:r>
            <a:r>
              <a:rPr lang="ru-RU" sz="1100" dirty="0" smtClean="0"/>
              <a:t> района.</a:t>
            </a:r>
            <a:br>
              <a:rPr lang="ru-RU" sz="1100" dirty="0" smtClean="0"/>
            </a:br>
            <a:r>
              <a:rPr lang="ru-RU" sz="1100" dirty="0" smtClean="0"/>
              <a:t>Во время лекции затронули вопросы о возникновении опасности пореза частей тела, в том числе кромкой листа бумаги, канцелярским ножом, ножницами; об опасности падения из-за потери равновесия при </a:t>
            </a:r>
            <a:r>
              <a:rPr lang="ru-RU" sz="1100" dirty="0" err="1" smtClean="0"/>
              <a:t>подскальзывании</a:t>
            </a:r>
            <a:r>
              <a:rPr lang="ru-RU" sz="1100" dirty="0" smtClean="0"/>
              <a:t>, </a:t>
            </a:r>
            <a:r>
              <a:rPr lang="ru-RU" sz="1100" dirty="0" err="1" smtClean="0"/>
              <a:t>при</a:t>
            </a:r>
            <a:r>
              <a:rPr lang="ru-RU" sz="1100" dirty="0" smtClean="0"/>
              <a:t> передвижении по скользким поверхностям или мокрым полам; об опасности перенапряжения зрительного анализатора.</a:t>
            </a:r>
            <a:br>
              <a:rPr lang="ru-RU" sz="1100" dirty="0" smtClean="0"/>
            </a:br>
            <a:r>
              <a:rPr lang="ru-RU" sz="1100" dirty="0" smtClean="0"/>
              <a:t>Ответственный по охране труда дала работникам учреждения рекомендации как организовать и содержать безопасное рабочее место. Предложила оценить соблюдение требований трудового законодательства, пройдя </a:t>
            </a:r>
            <a:r>
              <a:rPr lang="ru-RU" sz="1100" dirty="0" err="1" smtClean="0"/>
              <a:t>самообследование</a:t>
            </a:r>
            <a:r>
              <a:rPr lang="ru-RU" sz="1100" dirty="0" smtClean="0"/>
              <a:t> с помощью сервиса «Электронный инспектор».</a:t>
            </a: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8075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2507209" y="2515096"/>
            <a:ext cx="6858002" cy="182780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230590"/>
            <a:ext cx="5976664" cy="105527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Наименование мероприятий (например: совещания семинары, круглые столы, выставки, конкурсы, тренинги и </a:t>
            </a:r>
            <a:r>
              <a:rPr lang="ru-RU" b="1" dirty="0" err="1" smtClean="0">
                <a:solidFill>
                  <a:schemeClr val="bg1"/>
                </a:solidFill>
              </a:rPr>
              <a:t>др</a:t>
            </a:r>
            <a:r>
              <a:rPr lang="ru-RU" b="1" dirty="0" smtClean="0">
                <a:solidFill>
                  <a:schemeClr val="bg1"/>
                </a:solidFill>
              </a:rPr>
              <a:t>) 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6" name="Рисунок 15" descr="Всемирный день охраны труда 2024-тема определен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1476377" cy="11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929586" y="5000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Герб МО</a:t>
            </a:r>
            <a:endParaRPr lang="ru-RU" dirty="0"/>
          </a:p>
        </p:txBody>
      </p:sp>
      <p:pic>
        <p:nvPicPr>
          <p:cNvPr id="11" name="Picture 2" descr="Герб Гордеевского района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142852"/>
            <a:ext cx="1042994" cy="1428760"/>
          </a:xfrm>
          <a:prstGeom prst="rect">
            <a:avLst/>
          </a:prstGeom>
          <a:noFill/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43240" y="1297459"/>
          <a:ext cx="3571899" cy="5331813"/>
        </p:xfrm>
        <a:graphic>
          <a:graphicData uri="http://schemas.openxmlformats.org/presentationml/2006/ole">
            <p:oleObj spid="_x0000_s1026" name="Документ" r:id="rId6" imgW="6090910" imgH="9089588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075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857356" y="6643710"/>
            <a:ext cx="66967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2507209" y="2515096"/>
            <a:ext cx="6858002" cy="182780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230590"/>
            <a:ext cx="6021312" cy="234115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Результат проведенных мероприятий: привлечение внимания к важности вопроса сохранения жизни и здоровья работников в процессе производства, профилактики производственного травматизма и профессиональной заболеваемости и формирования, начиная со школьной скамьи, сознательного отношения подрастающего поколения к вопросам безопасности и сохранения своего здоровья.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57356" y="3071810"/>
            <a:ext cx="66967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29586" y="5000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Герб МО</a:t>
            </a:r>
            <a:endParaRPr lang="ru-RU" dirty="0"/>
          </a:p>
        </p:txBody>
      </p:sp>
      <p:pic>
        <p:nvPicPr>
          <p:cNvPr id="16" name="Рисунок 15" descr="Всемирный день охраны труда 2024-тема определе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1476377" cy="11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071670" y="3286124"/>
            <a:ext cx="64294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Цели и планы на будущий </a:t>
            </a:r>
            <a:r>
              <a:rPr lang="ru-RU" dirty="0" smtClean="0"/>
              <a:t>период:</a:t>
            </a:r>
          </a:p>
          <a:p>
            <a:pPr algn="ctr"/>
            <a:r>
              <a:rPr lang="ru-RU" dirty="0" smtClean="0"/>
              <a:t>1.Совершенствовать системы управления охраной труда.</a:t>
            </a:r>
          </a:p>
          <a:p>
            <a:pPr algn="ctr"/>
            <a:r>
              <a:rPr lang="ru-RU" dirty="0" smtClean="0"/>
              <a:t>2.Усилить внимание работников и работодателей к проблемам безопасности трудового процесса.</a:t>
            </a:r>
          </a:p>
          <a:p>
            <a:pPr algn="ctr"/>
            <a:r>
              <a:rPr lang="ru-RU" dirty="0" smtClean="0"/>
              <a:t>3.Повысить сознательное отношение работников к собственной безопасности.</a:t>
            </a:r>
          </a:p>
          <a:p>
            <a:pPr algn="ctr"/>
            <a:r>
              <a:rPr lang="ru-RU" dirty="0" smtClean="0"/>
              <a:t>4.Усилить контроль за выполнением мероприятий по охране труда и профилактике производственного травматизма, своевременным устранением недостатков и нарушений.</a:t>
            </a:r>
          </a:p>
          <a:p>
            <a:pPr algn="ctr"/>
            <a:r>
              <a:rPr lang="ru-RU" dirty="0" smtClean="0"/>
              <a:t>5.Улучшить информированность работников о существующих профессиональных рисках, способов защиты от них.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pic>
        <p:nvPicPr>
          <p:cNvPr id="12" name="Picture 2" descr="Герб Гордеевского района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142852"/>
            <a:ext cx="1042994" cy="142876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443599" y="3244334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(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21157" y="3244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0756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435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Zhuneva_VV</dc:creator>
  <cp:lastModifiedBy>Пользователь Windows</cp:lastModifiedBy>
  <cp:revision>114</cp:revision>
  <dcterms:created xsi:type="dcterms:W3CDTF">2023-04-14T05:17:09Z</dcterms:created>
  <dcterms:modified xsi:type="dcterms:W3CDTF">2025-05-15T14:25:07Z</dcterms:modified>
</cp:coreProperties>
</file>